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0" r:id="rId2"/>
    <p:sldId id="368" r:id="rId3"/>
    <p:sldId id="358" r:id="rId4"/>
    <p:sldId id="359" r:id="rId5"/>
    <p:sldId id="355" r:id="rId6"/>
    <p:sldId id="356" r:id="rId7"/>
    <p:sldId id="367" r:id="rId8"/>
    <p:sldId id="343" r:id="rId9"/>
    <p:sldId id="346" r:id="rId10"/>
    <p:sldId id="347" r:id="rId11"/>
    <p:sldId id="351" r:id="rId12"/>
    <p:sldId id="353" r:id="rId13"/>
    <p:sldId id="349" r:id="rId14"/>
    <p:sldId id="350" r:id="rId15"/>
    <p:sldId id="361" r:id="rId16"/>
    <p:sldId id="362" r:id="rId17"/>
    <p:sldId id="364" r:id="rId18"/>
    <p:sldId id="365" r:id="rId19"/>
    <p:sldId id="366" r:id="rId20"/>
  </p:sldIdLst>
  <p:sldSz cx="9144000" cy="5143500" type="screen16x9"/>
  <p:notesSz cx="6761163" cy="9942513"/>
  <p:defaultTextStyle>
    <a:defPPr>
      <a:defRPr lang="ru-RU"/>
    </a:defPPr>
    <a:lvl1pPr marL="0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6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3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1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9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7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4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3" algn="l" defTabSz="91437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6" autoAdjust="0"/>
    <p:restoredTop sz="94660"/>
  </p:normalViewPr>
  <p:slideViewPr>
    <p:cSldViewPr>
      <p:cViewPr varScale="1">
        <p:scale>
          <a:sx n="144" d="100"/>
          <a:sy n="144" d="100"/>
        </p:scale>
        <p:origin x="822" y="10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0871" tIns="45435" rIns="90871" bIns="45435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29762" y="0"/>
            <a:ext cx="2929837" cy="497126"/>
          </a:xfrm>
          <a:prstGeom prst="rect">
            <a:avLst/>
          </a:prstGeom>
        </p:spPr>
        <p:txBody>
          <a:bodyPr vert="horz" lIns="90871" tIns="45435" rIns="90871" bIns="45435" rtlCol="0"/>
          <a:lstStyle>
            <a:lvl1pPr algn="r">
              <a:defRPr sz="1200"/>
            </a:lvl1pPr>
          </a:lstStyle>
          <a:p>
            <a:fld id="{BFDCE117-9867-435E-955E-5270DDA20A2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75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71" tIns="45435" rIns="90871" bIns="4543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6117" y="4722695"/>
            <a:ext cx="5408930" cy="4474131"/>
          </a:xfrm>
          <a:prstGeom prst="rect">
            <a:avLst/>
          </a:prstGeom>
        </p:spPr>
        <p:txBody>
          <a:bodyPr vert="horz" lIns="90871" tIns="45435" rIns="90871" bIns="45435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0871" tIns="45435" rIns="90871" bIns="45435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29762" y="9443662"/>
            <a:ext cx="2929837" cy="497126"/>
          </a:xfrm>
          <a:prstGeom prst="rect">
            <a:avLst/>
          </a:prstGeom>
        </p:spPr>
        <p:txBody>
          <a:bodyPr vert="horz" lIns="90871" tIns="45435" rIns="90871" bIns="45435" rtlCol="0" anchor="b"/>
          <a:lstStyle>
            <a:lvl1pPr algn="r">
              <a:defRPr sz="1200"/>
            </a:lvl1pPr>
          </a:lstStyle>
          <a:p>
            <a:fld id="{8DC252B8-0B95-4CDC-81E6-479528666A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33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6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3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1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39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7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14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3" algn="l" defTabSz="9143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B909-A12E-4202-B5B9-AA49A8407391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44538"/>
            <a:ext cx="6630987" cy="3730625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10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27926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11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7140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6613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200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14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4602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15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8602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16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2564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17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26322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18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8942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19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50002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2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9641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3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1291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4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90510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5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9961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6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109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7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5431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8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026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5552569" y="6418254"/>
            <a:ext cx="4247285" cy="3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737" tIns="45868" rIns="91737" bIns="45868" anchor="b"/>
          <a:lstStyle/>
          <a:p>
            <a:pPr algn="r"/>
            <a:fld id="{626C0AF5-638A-4054-8FF0-7F4CFAE79DE9}" type="slidenum">
              <a:rPr lang="ru-RU" sz="1200"/>
              <a:pPr algn="r"/>
              <a:t>9</a:t>
            </a:fld>
            <a:endParaRPr lang="ru-RU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7950" y="506413"/>
            <a:ext cx="4506913" cy="25352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8296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1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6" indent="0">
              <a:buNone/>
              <a:defRPr sz="1800" b="1"/>
            </a:lvl3pPr>
            <a:lvl4pPr marL="1371563" indent="0">
              <a:buNone/>
              <a:defRPr sz="1600" b="1"/>
            </a:lvl4pPr>
            <a:lvl5pPr marL="1828751" indent="0">
              <a:buNone/>
              <a:defRPr sz="1600" b="1"/>
            </a:lvl5pPr>
            <a:lvl6pPr marL="2285939" indent="0">
              <a:buNone/>
              <a:defRPr sz="1600" b="1"/>
            </a:lvl6pPr>
            <a:lvl7pPr marL="2743127" indent="0">
              <a:buNone/>
              <a:defRPr sz="1600" b="1"/>
            </a:lvl7pPr>
            <a:lvl8pPr marL="3200314" indent="0">
              <a:buNone/>
              <a:defRPr sz="1600" b="1"/>
            </a:lvl8pPr>
            <a:lvl9pPr marL="3657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6" indent="0">
              <a:buNone/>
              <a:defRPr sz="1800" b="1"/>
            </a:lvl3pPr>
            <a:lvl4pPr marL="1371563" indent="0">
              <a:buNone/>
              <a:defRPr sz="1600" b="1"/>
            </a:lvl4pPr>
            <a:lvl5pPr marL="1828751" indent="0">
              <a:buNone/>
              <a:defRPr sz="1600" b="1"/>
            </a:lvl5pPr>
            <a:lvl6pPr marL="2285939" indent="0">
              <a:buNone/>
              <a:defRPr sz="1600" b="1"/>
            </a:lvl6pPr>
            <a:lvl7pPr marL="2743127" indent="0">
              <a:buNone/>
              <a:defRPr sz="1600" b="1"/>
            </a:lvl7pPr>
            <a:lvl8pPr marL="3200314" indent="0">
              <a:buNone/>
              <a:defRPr sz="1600" b="1"/>
            </a:lvl8pPr>
            <a:lvl9pPr marL="3657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6" indent="0">
              <a:buNone/>
              <a:defRPr sz="1000"/>
            </a:lvl3pPr>
            <a:lvl4pPr marL="1371563" indent="0">
              <a:buNone/>
              <a:defRPr sz="900"/>
            </a:lvl4pPr>
            <a:lvl5pPr marL="1828751" indent="0">
              <a:buNone/>
              <a:defRPr sz="900"/>
            </a:lvl5pPr>
            <a:lvl6pPr marL="2285939" indent="0">
              <a:buNone/>
              <a:defRPr sz="900"/>
            </a:lvl6pPr>
            <a:lvl7pPr marL="2743127" indent="0">
              <a:buNone/>
              <a:defRPr sz="900"/>
            </a:lvl7pPr>
            <a:lvl8pPr marL="3200314" indent="0">
              <a:buNone/>
              <a:defRPr sz="900"/>
            </a:lvl8pPr>
            <a:lvl9pPr marL="3657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6" indent="0">
              <a:buNone/>
              <a:defRPr sz="2400"/>
            </a:lvl3pPr>
            <a:lvl4pPr marL="1371563" indent="0">
              <a:buNone/>
              <a:defRPr sz="2000"/>
            </a:lvl4pPr>
            <a:lvl5pPr marL="1828751" indent="0">
              <a:buNone/>
              <a:defRPr sz="2000"/>
            </a:lvl5pPr>
            <a:lvl6pPr marL="2285939" indent="0">
              <a:buNone/>
              <a:defRPr sz="2000"/>
            </a:lvl6pPr>
            <a:lvl7pPr marL="2743127" indent="0">
              <a:buNone/>
              <a:defRPr sz="2000"/>
            </a:lvl7pPr>
            <a:lvl8pPr marL="3200314" indent="0">
              <a:buNone/>
              <a:defRPr sz="2000"/>
            </a:lvl8pPr>
            <a:lvl9pPr marL="3657503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9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6" indent="0">
              <a:buNone/>
              <a:defRPr sz="1000"/>
            </a:lvl3pPr>
            <a:lvl4pPr marL="1371563" indent="0">
              <a:buNone/>
              <a:defRPr sz="900"/>
            </a:lvl4pPr>
            <a:lvl5pPr marL="1828751" indent="0">
              <a:buNone/>
              <a:defRPr sz="900"/>
            </a:lvl5pPr>
            <a:lvl6pPr marL="2285939" indent="0">
              <a:buNone/>
              <a:defRPr sz="900"/>
            </a:lvl6pPr>
            <a:lvl7pPr marL="2743127" indent="0">
              <a:buNone/>
              <a:defRPr sz="900"/>
            </a:lvl7pPr>
            <a:lvl8pPr marL="3200314" indent="0">
              <a:buNone/>
              <a:defRPr sz="900"/>
            </a:lvl8pPr>
            <a:lvl9pPr marL="3657503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1" y="4767263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0" indent="-285742" algn="l" defTabSz="91437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0" indent="-228594" algn="l" defTabSz="9143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7" indent="-228594" algn="l" defTabSz="91437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5" indent="-228594" algn="l" defTabSz="91437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3" indent="-228594" algn="l" defTabSz="9143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0" indent="-228594" algn="l" defTabSz="9143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8" indent="-228594" algn="l" defTabSz="9143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6" indent="-228594" algn="l" defTabSz="9143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6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3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1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9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7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4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3" algn="l" defTabSz="9143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1015483" y="281771"/>
            <a:ext cx="7876997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МИНИСТЕРСТВО ОБРАЗОВАНИЯ </a:t>
            </a:r>
          </a:p>
          <a:p>
            <a:pPr>
              <a:defRPr/>
            </a:pPr>
            <a:r>
              <a:rPr lang="ru-RU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ТВЕРСКОЙ ОБЛАСТИ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015483" y="4515966"/>
            <a:ext cx="7876996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г. Тверь</a:t>
            </a:r>
          </a:p>
          <a:p>
            <a:pPr algn="ctr">
              <a:defRPr/>
            </a:pPr>
            <a:r>
              <a:rPr lang="ru-RU" sz="16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ru-RU" sz="16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апреля </a:t>
            </a:r>
            <a:r>
              <a:rPr lang="en-US" sz="16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6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02</a:t>
            </a:r>
            <a:r>
              <a:rPr lang="en-US" sz="16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1600" b="1" dirty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года</a:t>
            </a:r>
          </a:p>
        </p:txBody>
      </p:sp>
      <p:sp>
        <p:nvSpPr>
          <p:cNvPr id="9" name="Содержимое 4"/>
          <p:cNvSpPr txBox="1">
            <a:spLocks/>
          </p:cNvSpPr>
          <p:nvPr/>
        </p:nvSpPr>
        <p:spPr>
          <a:xfrm>
            <a:off x="892348" y="1059582"/>
            <a:ext cx="8072139" cy="3046986"/>
          </a:xfrm>
          <a:prstGeom prst="rect">
            <a:avLst/>
          </a:prstGeom>
        </p:spPr>
        <p:txBody>
          <a:bodyPr vert="horz" wrap="square" lIns="91438" tIns="45719" rIns="91438" bIns="45719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 проведении капитального ремонта зданий и помещений, благоустройстве территории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государственного казенного учреждения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для детей-сирот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детей, оставшихся без попечения родителей, «Калязинский детский дом «Родничок»</a:t>
            </a:r>
          </a:p>
        </p:txBody>
      </p:sp>
      <p:pic>
        <p:nvPicPr>
          <p:cNvPr id="7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216049"/>
            <a:ext cx="621506" cy="771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814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ЗДАНИЕ ДЕТСКОГО ДОМА «РОДНИЧОК» С ПОДВАЛОМ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А1). 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47902" y="4836157"/>
            <a:ext cx="396099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10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171681"/>
              </p:ext>
            </p:extLst>
          </p:nvPr>
        </p:nvGraphicFramePr>
        <p:xfrm>
          <a:off x="1115616" y="771550"/>
          <a:ext cx="7428825" cy="40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412,1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355064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63458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1 382,5 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утепление стен фасада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3 690,0 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горячего водоснабжения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8329"/>
                  </a:ext>
                </a:extLst>
              </a:tr>
              <a:tr h="360467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инженерных сетей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(отопление, канализация, электроснабжение)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979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5 072,5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49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ПОД РАЗМЕЩЕНИЕ ГРУПП ДЕТСКОГО ДОМА «РОДНИЧОК»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ЛИТЕР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Б1). 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1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3"/>
          <a:stretch/>
        </p:blipFill>
        <p:spPr>
          <a:xfrm>
            <a:off x="2422270" y="840422"/>
            <a:ext cx="2293590" cy="16500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2"/>
          <a:stretch/>
        </p:blipFill>
        <p:spPr>
          <a:xfrm>
            <a:off x="2422270" y="2928654"/>
            <a:ext cx="2293590" cy="1650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FAD0C6-33BE-4D33-AD43-113BE930B904}"/>
              </a:ext>
            </a:extLst>
          </p:cNvPr>
          <p:cNvSpPr txBox="1"/>
          <p:nvPr/>
        </p:nvSpPr>
        <p:spPr>
          <a:xfrm>
            <a:off x="5658874" y="2487545"/>
            <a:ext cx="210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Веранда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A986AA-9415-402F-8FF9-85204C6A4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98" y="834020"/>
            <a:ext cx="2242914" cy="16500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B3FFFE-F92E-492B-8355-7C788EE40D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98" y="2918067"/>
            <a:ext cx="2242914" cy="16606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07CA6B-A8FD-4742-A85E-E012DAE2C1F5}"/>
              </a:ext>
            </a:extLst>
          </p:cNvPr>
          <p:cNvSpPr txBox="1"/>
          <p:nvPr/>
        </p:nvSpPr>
        <p:spPr>
          <a:xfrm>
            <a:off x="1979712" y="4578682"/>
            <a:ext cx="30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Туалетная комната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6E0FC-FB45-4821-A553-0889CFFC516F}"/>
              </a:ext>
            </a:extLst>
          </p:cNvPr>
          <p:cNvSpPr txBox="1"/>
          <p:nvPr/>
        </p:nvSpPr>
        <p:spPr>
          <a:xfrm>
            <a:off x="4920644" y="4578682"/>
            <a:ext cx="382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Отмостка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фасад здания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0E024-6137-472D-B661-5E77023BDDB4}"/>
              </a:ext>
            </a:extLst>
          </p:cNvPr>
          <p:cNvSpPr txBox="1"/>
          <p:nvPr/>
        </p:nvSpPr>
        <p:spPr>
          <a:xfrm>
            <a:off x="2401720" y="249153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Здание группы</a:t>
            </a:r>
          </a:p>
        </p:txBody>
      </p:sp>
    </p:spTree>
    <p:extLst>
      <p:ext uri="{BB962C8B-B14F-4D97-AF65-F5344CB8AC3E}">
        <p14:creationId xmlns:p14="http://schemas.microsoft.com/office/powerpoint/2010/main" val="33903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ПОД РАЗМЕЩЕНИЕ ГРУПП ДЕТСКОГО ДОМА «РОДНИЧОК»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ЛИТЕР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Б1). 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05612"/>
              </p:ext>
            </p:extLst>
          </p:nvPr>
        </p:nvGraphicFramePr>
        <p:xfrm>
          <a:off x="1157901" y="799051"/>
          <a:ext cx="7428825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281,3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355064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63458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380,7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 вентиляции</a:t>
                      </a:r>
                      <a:endParaRPr lang="ru-RU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2 479,6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горячего водоснабжения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8329"/>
                  </a:ext>
                </a:extLst>
              </a:tr>
              <a:tr h="360467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инженерных сетей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(отопление, канализация, электроснабжение)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979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2 860,3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КУХНИ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Б). 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/>
          <a:stretch/>
        </p:blipFill>
        <p:spPr>
          <a:xfrm>
            <a:off x="1685442" y="757955"/>
            <a:ext cx="3024335" cy="17220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/>
          <a:stretch/>
        </p:blipFill>
        <p:spPr>
          <a:xfrm>
            <a:off x="5039815" y="757955"/>
            <a:ext cx="3024336" cy="17220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E8CE24-5C09-424B-B032-D78E868BE9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16" y="2928654"/>
            <a:ext cx="3024336" cy="1722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91B273-B939-480E-8583-4B20DBD4BF12}"/>
              </a:ext>
            </a:extLst>
          </p:cNvPr>
          <p:cNvSpPr txBox="1"/>
          <p:nvPr/>
        </p:nvSpPr>
        <p:spPr>
          <a:xfrm>
            <a:off x="1943471" y="2479991"/>
            <a:ext cx="323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   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кухни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87348-0953-4CF6-9D10-25D7D91ACEAD}"/>
              </a:ext>
            </a:extLst>
          </p:cNvPr>
          <p:cNvSpPr txBox="1"/>
          <p:nvPr/>
        </p:nvSpPr>
        <p:spPr>
          <a:xfrm>
            <a:off x="4625392" y="2479991"/>
            <a:ext cx="358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кухни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 стороны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улицы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5DB4A-BA4C-4B6E-889B-705642639CEE}"/>
              </a:ext>
            </a:extLst>
          </p:cNvPr>
          <p:cNvSpPr txBox="1"/>
          <p:nvPr/>
        </p:nvSpPr>
        <p:spPr>
          <a:xfrm>
            <a:off x="1187624" y="4650690"/>
            <a:ext cx="385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Кровельная часть здания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кухни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04083-6912-44FB-9808-077AC04DEF78}"/>
              </a:ext>
            </a:extLst>
          </p:cNvPr>
          <p:cNvSpPr txBox="1"/>
          <p:nvPr/>
        </p:nvSpPr>
        <p:spPr>
          <a:xfrm>
            <a:off x="5718799" y="4650690"/>
            <a:ext cx="29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Трубы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отопления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7E7C3ED-3DF1-437C-BF58-DCC715B35E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79" y="2928654"/>
            <a:ext cx="3024336" cy="17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КУХНИ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Б).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98709"/>
              </p:ext>
            </p:extLst>
          </p:nvPr>
        </p:nvGraphicFramePr>
        <p:xfrm>
          <a:off x="1187624" y="788638"/>
          <a:ext cx="7428825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129,5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355064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63458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561,0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 вентиляции</a:t>
                      </a:r>
                      <a:endParaRPr lang="ru-RU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1 379,5 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горячего водоснабжения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8329"/>
                  </a:ext>
                </a:extLst>
              </a:tr>
              <a:tr h="360467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инженерных сетей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(отопление, канализация, электроснабжение)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979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1 940,5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  <p:sp>
        <p:nvSpPr>
          <p:cNvPr id="9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14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/>
          <a:stretch/>
        </p:blipFill>
        <p:spPr>
          <a:xfrm>
            <a:off x="2057604" y="987574"/>
            <a:ext cx="5629419" cy="3512263"/>
          </a:xfrm>
          <a:prstGeom prst="rect">
            <a:avLst/>
          </a:prstGeom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ГАРАЖ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Д). ТЕКУЩЕЕ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15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ГАРАЖ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Д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37308"/>
              </p:ext>
            </p:extLst>
          </p:nvPr>
        </p:nvGraphicFramePr>
        <p:xfrm>
          <a:off x="1157901" y="1017083"/>
          <a:ext cx="7428825" cy="3378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474547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540835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45,3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60913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63458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126139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143,1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16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ТЕРРИТОРИЯ ДЕТСКОГО ДОМА «РОДНИЧОК».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/>
          <a:stretch/>
        </p:blipFill>
        <p:spPr>
          <a:xfrm>
            <a:off x="4974044" y="779014"/>
            <a:ext cx="3024336" cy="17940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/>
          <a:stretch/>
        </p:blipFill>
        <p:spPr>
          <a:xfrm>
            <a:off x="1619672" y="779016"/>
            <a:ext cx="3024336" cy="17940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/>
          <a:stretch/>
        </p:blipFill>
        <p:spPr>
          <a:xfrm>
            <a:off x="1619672" y="2935523"/>
            <a:ext cx="3024336" cy="17940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b="7413"/>
          <a:stretch/>
        </p:blipFill>
        <p:spPr>
          <a:xfrm>
            <a:off x="4974044" y="2944413"/>
            <a:ext cx="3024336" cy="1794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5E99F3-8EBA-46B1-B2B8-1BCA1BB8D886}"/>
              </a:ext>
            </a:extLst>
          </p:cNvPr>
          <p:cNvSpPr txBox="1"/>
          <p:nvPr/>
        </p:nvSpPr>
        <p:spPr>
          <a:xfrm>
            <a:off x="1505659" y="253134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Вход в группу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D8E71-1AEC-418D-B008-43CFFE8B6B62}"/>
              </a:ext>
            </a:extLst>
          </p:cNvPr>
          <p:cNvSpPr txBox="1"/>
          <p:nvPr/>
        </p:nvSpPr>
        <p:spPr>
          <a:xfrm>
            <a:off x="5678353" y="2531345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 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Беседка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191D1-6354-412C-AE6C-98229032FFD5}"/>
              </a:ext>
            </a:extLst>
          </p:cNvPr>
          <p:cNvSpPr txBox="1"/>
          <p:nvPr/>
        </p:nvSpPr>
        <p:spPr>
          <a:xfrm>
            <a:off x="1403648" y="472269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Периметр спортивной площадки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CA1DE-2871-4A1B-8EC1-539AE6DC2D4B}"/>
              </a:ext>
            </a:extLst>
          </p:cNvPr>
          <p:cNvSpPr txBox="1"/>
          <p:nvPr/>
        </p:nvSpPr>
        <p:spPr>
          <a:xfrm>
            <a:off x="5571916" y="4722698"/>
            <a:ext cx="29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Детская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</a:p>
        </p:txBody>
      </p:sp>
    </p:spTree>
    <p:extLst>
      <p:ext uri="{BB962C8B-B14F-4D97-AF65-F5344CB8AC3E}">
        <p14:creationId xmlns:p14="http://schemas.microsoft.com/office/powerpoint/2010/main" val="19899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ТЕРРИТОРИЯ ДЕТСКОГО ДОМА «РОДНИЧОК».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96064"/>
              </p:ext>
            </p:extLst>
          </p:nvPr>
        </p:nvGraphicFramePr>
        <p:xfrm>
          <a:off x="1157901" y="1165838"/>
          <a:ext cx="7428825" cy="304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3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463458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12,6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установка ограждения территории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9 377,7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12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обновление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детской площадки</a:t>
                      </a:r>
                      <a:endParaRPr lang="ru-RU" sz="18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029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обновление спортивной площадки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17644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пешеходных дорожек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покрытием из резиновой крошки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66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установка освещения территории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37330"/>
                  </a:ext>
                </a:extLst>
              </a:tr>
              <a:tr h="130347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озеленение территории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390,3</a:t>
                      </a:r>
                      <a:endParaRPr lang="ru-RU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ПРЕДВАРИТЕЛЬНЫЙ РАСЧЕТ СТОИМОСТИ ПРОВЕДЕНИЯ В 2021 – 2022 ГОДАХ РАБОТ ПО </a:t>
            </a:r>
            <a:r>
              <a:rPr 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КАПИТАЛЬНОМУ РЕМОНТУ ЗДАНИЙ И ПОМЕЩЕНИЙ, БЛАГОУСТРОЙСТВУ ТЕРРИТОРИИ ДЕТСКОГО ДОМА «РОДНИЧОК»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30414"/>
              </p:ext>
            </p:extLst>
          </p:nvPr>
        </p:nvGraphicFramePr>
        <p:xfrm>
          <a:off x="819355" y="843559"/>
          <a:ext cx="8073126" cy="399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85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3600401">
                  <a:extLst>
                    <a:ext uri="{9D8B030D-6E8A-4147-A177-3AD203B41FA5}">
                      <a16:colId xmlns:a16="http://schemas.microsoft.com/office/drawing/2014/main" val="442451931"/>
                    </a:ext>
                  </a:extLst>
                </a:gridCol>
                <a:gridCol w="1564969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03351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  <a:gridCol w="1092120">
                  <a:extLst>
                    <a:ext uri="{9D8B030D-6E8A-4147-A177-3AD203B41FA5}">
                      <a16:colId xmlns:a16="http://schemas.microsoft.com/office/drawing/2014/main" val="4085365872"/>
                    </a:ext>
                  </a:extLst>
                </a:gridCol>
              </a:tblGrid>
              <a:tr h="352451">
                <a:tc row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Предварительная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потребность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денежных средствах*, тыс. руб.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144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28241"/>
                  </a:ext>
                </a:extLst>
              </a:tr>
              <a:tr h="182595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ru-RU" sz="1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ru-RU" sz="1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352451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3 381,5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3 381,5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26605"/>
                  </a:ext>
                </a:extLst>
              </a:tr>
              <a:tr h="352451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Проведение капитального ремонта зданий, в том числе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1 966,5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11 538,1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13 504,6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732298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здание бани-прачечной, литер 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1 187,5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1 187,5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12270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здание котельной,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литер В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779,0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779,0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53015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основное здание с подвалом, литер 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3 845,9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3 845,9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029023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основное здание с подвалом, литер А1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3 690,0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3 690,0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здание кухни, литер Б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1 379,5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1 379,5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66821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здание кухни, литер Б1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2 479,6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2 479,6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437330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гараж, литер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</a:t>
                      </a:r>
                      <a:endParaRPr lang="ru-RU" sz="16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143,1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143,1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39712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Благоустройство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территории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9 377,7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9 377,7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1444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5 348,0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20 915,8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ru-RU" sz="16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26 263,8</a:t>
                      </a:r>
                      <a:endParaRPr lang="ru-RU" sz="16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355" y="4837946"/>
            <a:ext cx="807312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Расчет подготовлен на основе укрупненных нормативов цены строительства НЦС-2020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737798" y="4836157"/>
            <a:ext cx="406203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19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8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904385"/>
            <a:ext cx="3714750" cy="3552825"/>
          </a:xfrm>
          <a:prstGeom prst="rect">
            <a:avLst/>
          </a:prstGeom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УЧАСТКА ДЕТСКОГО 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 «РОДНИЧОК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alt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63688" y="967829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В1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5649" y="1073837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В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250230" y="2164732"/>
            <a:ext cx="651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</a:t>
            </a:r>
          </a:p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Б1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244700" y="1831925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Б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529177" y="2692769"/>
            <a:ext cx="651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</a:t>
            </a:r>
          </a:p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24917" y="3655295"/>
            <a:ext cx="651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</a:t>
            </a:r>
          </a:p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А1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112" y="1347614"/>
            <a:ext cx="34563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Расшифровка условных обозначений:</a:t>
            </a:r>
          </a:p>
          <a:p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здание детского дома «Родничок» с подвалом;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Б –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кухни;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Б1 – </a:t>
            </a:r>
            <a:r>
              <a:rPr lang="ru-RU" alt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под размещение групп;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В – здание котельной;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В1 – здание бани-прачечной;</a:t>
            </a: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Д – гараж;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основной вход на территорию;</a:t>
            </a:r>
          </a:p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2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вход на хозяйственный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двор;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 – спортивная площадка;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ДП – детская площадка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815209" y="3560117"/>
            <a:ext cx="4347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881939" y="2106705"/>
            <a:ext cx="81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 Д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539389" y="3829016"/>
            <a:ext cx="436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2240211"/>
            <a:ext cx="57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60032" y="1393213"/>
            <a:ext cx="57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2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0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-20538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КОТЕЛЬНОЙ*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В). 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32942" y="437195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Для отопления зданий детского дома «Родничок» подведен газ, при этом           в здании неиспользуемой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твердотопливной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котельной (угольный котел 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аварийном состоянии) расположены узлы газоснабжения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C19A32-D6CB-4522-8A7A-022993199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3" y="691188"/>
            <a:ext cx="2664295" cy="15112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1D7A9B-EA66-455E-A442-855E1DC00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56" y="2554866"/>
            <a:ext cx="2664295" cy="1447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ED3FB7-D875-47D8-B722-A2FC193FE3F9}"/>
              </a:ext>
            </a:extLst>
          </p:cNvPr>
          <p:cNvSpPr txBox="1"/>
          <p:nvPr/>
        </p:nvSpPr>
        <p:spPr>
          <a:xfrm>
            <a:off x="1403648" y="3930610"/>
            <a:ext cx="309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Здание котельной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5129F5-3FB2-4DEA-BE98-62AA05C0CB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91188"/>
            <a:ext cx="3510028" cy="3311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67AF3E-70B9-4AB7-9838-D9859D7E32A6}"/>
              </a:ext>
            </a:extLst>
          </p:cNvPr>
          <p:cNvSpPr txBox="1"/>
          <p:nvPr/>
        </p:nvSpPr>
        <p:spPr>
          <a:xfrm>
            <a:off x="5730535" y="2162236"/>
            <a:ext cx="240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Угольный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котел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0DA83-59A9-43C2-A677-734DA545B922}"/>
              </a:ext>
            </a:extLst>
          </p:cNvPr>
          <p:cNvSpPr txBox="1"/>
          <p:nvPr/>
        </p:nvSpPr>
        <p:spPr>
          <a:xfrm>
            <a:off x="5367859" y="3930610"/>
            <a:ext cx="309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Трубы газового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отопления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КОТЕЛЬНОЙ 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В).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218835"/>
              </p:ext>
            </p:extLst>
          </p:nvPr>
        </p:nvGraphicFramePr>
        <p:xfrm>
          <a:off x="1157901" y="915566"/>
          <a:ext cx="7428825" cy="367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38891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33843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30787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30787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45,3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420608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03877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36,2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фасадные работы</a:t>
                      </a:r>
                      <a:endParaRPr lang="ru-RU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779,0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175654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136376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косметический ремонт здания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134620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противоаварийные работы с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угольным котлом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45466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815,2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4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БАНИ-ПРАЧЕЧНОЙ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В1). </a:t>
            </a: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BE324C-90E2-45B5-9D99-710E216BC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3" y="2636577"/>
            <a:ext cx="2916728" cy="17484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6CA5EB-4B1C-4D75-8E4F-F07558DC0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/>
          <a:stretch/>
        </p:blipFill>
        <p:spPr>
          <a:xfrm>
            <a:off x="5180531" y="771550"/>
            <a:ext cx="3049216" cy="13873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AD091-E041-4B82-8BBA-2F73B36359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31" y="2636576"/>
            <a:ext cx="3049216" cy="1748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74348A-29E5-4366-85BA-E27DB60FA1A0}"/>
              </a:ext>
            </a:extLst>
          </p:cNvPr>
          <p:cNvSpPr txBox="1"/>
          <p:nvPr/>
        </p:nvSpPr>
        <p:spPr>
          <a:xfrm>
            <a:off x="5716655" y="2859782"/>
            <a:ext cx="220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4A1C3-864C-4255-85B8-1B78958CF142}"/>
              </a:ext>
            </a:extLst>
          </p:cNvPr>
          <p:cNvSpPr txBox="1"/>
          <p:nvPr/>
        </p:nvSpPr>
        <p:spPr>
          <a:xfrm>
            <a:off x="5706937" y="2499742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9F7E67-CDD3-46D7-BBC0-A81881BE351D}"/>
              </a:ext>
            </a:extLst>
          </p:cNvPr>
          <p:cNvSpPr txBox="1"/>
          <p:nvPr/>
        </p:nvSpPr>
        <p:spPr>
          <a:xfrm>
            <a:off x="2123728" y="2115131"/>
            <a:ext cx="409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Фасадная часть здания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45C19-EC71-4BD3-A8AD-3E5D3237E997}"/>
              </a:ext>
            </a:extLst>
          </p:cNvPr>
          <p:cNvSpPr txBox="1"/>
          <p:nvPr/>
        </p:nvSpPr>
        <p:spPr>
          <a:xfrm>
            <a:off x="4914598" y="2114775"/>
            <a:ext cx="328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Моечное помещение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0B72E-1173-4EB1-9C73-A18462B45EC0}"/>
              </a:ext>
            </a:extLst>
          </p:cNvPr>
          <p:cNvSpPr txBox="1"/>
          <p:nvPr/>
        </p:nvSpPr>
        <p:spPr>
          <a:xfrm>
            <a:off x="2223948" y="4352483"/>
            <a:ext cx="219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Потолок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коридоре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C9427-34E1-4F47-971D-0B8310331868}"/>
              </a:ext>
            </a:extLst>
          </p:cNvPr>
          <p:cNvSpPr txBox="1"/>
          <p:nvPr/>
        </p:nvSpPr>
        <p:spPr>
          <a:xfrm>
            <a:off x="5180531" y="4352483"/>
            <a:ext cx="30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Электропроводка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коридоре 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DFC3B78-9FBA-40FF-A887-B498F1EEFA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1" r="5528" b="65674"/>
          <a:stretch/>
        </p:blipFill>
        <p:spPr>
          <a:xfrm>
            <a:off x="1863823" y="771550"/>
            <a:ext cx="2916728" cy="13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ЗДАНИЕ БАНИ-ПРАЧЕЧНОЙ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</a:t>
            </a: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В1). 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31639"/>
              </p:ext>
            </p:extLst>
          </p:nvPr>
        </p:nvGraphicFramePr>
        <p:xfrm>
          <a:off x="1157901" y="915566"/>
          <a:ext cx="7428825" cy="382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30787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30787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76,9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564624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03877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фасадные работы</a:t>
                      </a:r>
                      <a:endParaRPr lang="ru-RU" sz="18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1 187,5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175654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227447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сетей электроснабжения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979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169885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1 242,6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ЗДАНИЕ ДЕТСКОГО ДОМА «РОДНИЧОК» </a:t>
            </a:r>
          </a:p>
          <a:p>
            <a:pPr algn="ctr">
              <a:defRPr/>
            </a:pPr>
            <a:r>
              <a:rPr lang="ru-RU" altLang="ru-RU" sz="1500" b="1" dirty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ПОДВАЛОМ (ЗДАНИЕ ЛИТЕР А). 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r="12712"/>
          <a:stretch/>
        </p:blipFill>
        <p:spPr>
          <a:xfrm>
            <a:off x="2232192" y="812144"/>
            <a:ext cx="2306438" cy="165002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6"/>
          <a:stretch/>
        </p:blipFill>
        <p:spPr>
          <a:xfrm>
            <a:off x="2234696" y="2818907"/>
            <a:ext cx="2303934" cy="16818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7"/>
          <a:stretch/>
        </p:blipFill>
        <p:spPr>
          <a:xfrm>
            <a:off x="5220072" y="812220"/>
            <a:ext cx="2304256" cy="16500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73F5E0-2805-4B5D-A3FB-CD34805253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"/>
          <a:stretch/>
        </p:blipFill>
        <p:spPr>
          <a:xfrm>
            <a:off x="5220072" y="2819059"/>
            <a:ext cx="2304256" cy="1681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251504-FA4D-4055-9903-FFAD87B8D476}"/>
              </a:ext>
            </a:extLst>
          </p:cNvPr>
          <p:cNvSpPr txBox="1"/>
          <p:nvPr/>
        </p:nvSpPr>
        <p:spPr>
          <a:xfrm>
            <a:off x="1872152" y="239198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Основное здание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738C3-3840-4494-8391-A8A720B156B4}"/>
              </a:ext>
            </a:extLst>
          </p:cNvPr>
          <p:cNvSpPr txBox="1"/>
          <p:nvPr/>
        </p:nvSpPr>
        <p:spPr>
          <a:xfrm>
            <a:off x="2123728" y="4500707"/>
            <a:ext cx="262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Подвальное помещение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A8A5DF-32D3-4511-BB4A-8C8EEEF59925}"/>
              </a:ext>
            </a:extLst>
          </p:cNvPr>
          <p:cNvSpPr txBox="1"/>
          <p:nvPr/>
        </p:nvSpPr>
        <p:spPr>
          <a:xfrm>
            <a:off x="5145219" y="2391981"/>
            <a:ext cx="224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Вход в здание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578A60-0BC2-49B3-B166-9463CC0898B4}"/>
              </a:ext>
            </a:extLst>
          </p:cNvPr>
          <p:cNvSpPr txBox="1"/>
          <p:nvPr/>
        </p:nvSpPr>
        <p:spPr>
          <a:xfrm>
            <a:off x="5364088" y="4506674"/>
            <a:ext cx="224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Туалетная комната</a:t>
            </a:r>
          </a:p>
        </p:txBody>
      </p:sp>
    </p:spTree>
    <p:extLst>
      <p:ext uri="{BB962C8B-B14F-4D97-AF65-F5344CB8AC3E}">
        <p14:creationId xmlns:p14="http://schemas.microsoft.com/office/powerpoint/2010/main" val="426966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ЗДАНИЕ ДЕТСКОГО ДОМА «РОДНИЧОК» С ПОДВАЛОМ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(ЗДАНИЕ ЛИТЕР А). ХАРАКТЕРИСТИКИ И НЕОБХОДИМЫЕ ВИДЫ РАБОТ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8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87116"/>
              </p:ext>
            </p:extLst>
          </p:nvPr>
        </p:nvGraphicFramePr>
        <p:xfrm>
          <a:off x="1115616" y="763238"/>
          <a:ext cx="7428825" cy="4161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328">
                  <a:extLst>
                    <a:ext uri="{9D8B030D-6E8A-4147-A177-3AD203B41FA5}">
                      <a16:colId xmlns:a16="http://schemas.microsoft.com/office/drawing/2014/main" val="242421418"/>
                    </a:ext>
                  </a:extLst>
                </a:gridCol>
                <a:gridCol w="1287185">
                  <a:extLst>
                    <a:ext uri="{9D8B030D-6E8A-4147-A177-3AD203B41FA5}">
                      <a16:colId xmlns:a16="http://schemas.microsoft.com/office/drawing/2014/main" val="9489877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3704888"/>
                    </a:ext>
                  </a:extLst>
                </a:gridCol>
                <a:gridCol w="1380152">
                  <a:extLst>
                    <a:ext uri="{9D8B030D-6E8A-4147-A177-3AD203B41FA5}">
                      <a16:colId xmlns:a16="http://schemas.microsoft.com/office/drawing/2014/main" val="4065876421"/>
                    </a:ext>
                  </a:extLst>
                </a:gridCol>
              </a:tblGrid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этажей, ед.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06280"/>
                  </a:ext>
                </a:extLst>
              </a:tr>
              <a:tr h="268511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площадь здания,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кв. м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284,3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39137"/>
                  </a:ext>
                </a:extLst>
              </a:tr>
              <a:tr h="355064">
                <a:tc>
                  <a:txBody>
                    <a:bodyPr/>
                    <a:lstStyle/>
                    <a:p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Износ здания, %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492833"/>
                  </a:ext>
                </a:extLst>
              </a:tr>
              <a:tr h="463458">
                <a:tc gridSpan="2"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Необходимые виды работ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</a:t>
                      </a:r>
                    </a:p>
                    <a:p>
                      <a:pPr algn="ctr"/>
                      <a:r>
                        <a:rPr lang="ru-RU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тыс. руб.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5627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 marL="0" marR="0" indent="0" algn="l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проектно-сметной документации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946,7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1902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утепление стен фасада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3 845,9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 год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06212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устройство </a:t>
                      </a:r>
                      <a:r>
                        <a:rPr lang="ru-RU" sz="18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отмостки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8777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монтаж системы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горячего водоснабжения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8329"/>
                  </a:ext>
                </a:extLst>
              </a:tr>
              <a:tr h="360467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инженерных сетей </a:t>
                      </a:r>
                    </a:p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(отопление, канализация, электроснабжение)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2891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ремонт кровли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6979"/>
                  </a:ext>
                </a:extLst>
              </a:tr>
              <a:tr h="213338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замена отделочных покрытий</a:t>
                      </a:r>
                      <a:endParaRPr lang="ru-RU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10284"/>
                  </a:ext>
                </a:extLst>
              </a:tr>
              <a:tr h="264833">
                <a:tc gridSpan="2"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ru-RU" sz="1800" b="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ИТОГО</a:t>
                      </a:r>
                      <a:endParaRPr lang="ru-RU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76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4 792,6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5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12155" y="51470"/>
            <a:ext cx="7920318" cy="7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ЗДАНИЕ ДЕТСКОГО ДОМА «РОДНИЧОК» </a:t>
            </a:r>
          </a:p>
          <a:p>
            <a:pPr algn="ctr">
              <a:defRPr/>
            </a:pPr>
            <a:r>
              <a:rPr lang="ru-RU" altLang="ru-RU" sz="1500" b="1" dirty="0" smtClean="0">
                <a:solidFill>
                  <a:srgbClr val="A8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ПОДВАЛОМ (ЗДАНИЕ ЛИТЕР А1). ТЕКУЩЕЕ СОСТОЯНИЕ</a:t>
            </a:r>
            <a:endParaRPr lang="ru-RU" sz="1500" b="1" dirty="0">
              <a:solidFill>
                <a:srgbClr val="A8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832474" y="4836157"/>
            <a:ext cx="311527" cy="307343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9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-858918"/>
            <a:ext cx="637963" cy="4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pPr indent="449185" defTabSz="914240"/>
            <a:endParaRPr lang="ru-RU" sz="600" dirty="0">
              <a:latin typeface="Arial" pitchFamily="34" charset="0"/>
              <a:cs typeface="Arial" pitchFamily="34" charset="0"/>
            </a:endParaRPr>
          </a:p>
          <a:p>
            <a:pPr indent="449185" defTabSz="914240" eaLnBrk="0" hangingPunct="0"/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5005"/>
          <a:stretch>
            <a:fillRect/>
          </a:stretch>
        </p:blipFill>
        <p:spPr bwMode="auto">
          <a:xfrm>
            <a:off x="137841" y="53202"/>
            <a:ext cx="621506" cy="771525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4" y="1251851"/>
            <a:ext cx="7059780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6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10455</TotalTime>
  <Words>1163</Words>
  <Application>Microsoft Office PowerPoint</Application>
  <PresentationFormat>Экран (16:9)</PresentationFormat>
  <Paragraphs>372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ДЕМОГРАФИЯ НАСЕЛЕНИЯ В ГОРОДЕ ТВЕРИ  В ВОЗРАСТЕ ОТ 0 ДО 17 ЛЕТ И ЧИСЛЕННОСТЬ ЗАНИМАЮЩИХСЯ ВО ВТОРУЮ СМЕНУ</dc:title>
  <dc:creator>Elena Evgenjevna Korogod</dc:creator>
  <cp:lastModifiedBy>Сергей</cp:lastModifiedBy>
  <cp:revision>532</cp:revision>
  <cp:lastPrinted>2021-04-16T12:18:10Z</cp:lastPrinted>
  <dcterms:created xsi:type="dcterms:W3CDTF">2017-04-07T10:07:29Z</dcterms:created>
  <dcterms:modified xsi:type="dcterms:W3CDTF">2021-04-20T12:15:40Z</dcterms:modified>
</cp:coreProperties>
</file>